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IBM Plex Sans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IBM Plex Sans Medium"/>
      <p:regular r:id="rId42"/>
      <p:bold r:id="rId43"/>
      <p:italic r:id="rId44"/>
      <p:boldItalic r:id="rId45"/>
    </p:embeddedFont>
    <p:embeddedFont>
      <p:font typeface="IBM Plex Sans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19AB94-4F1F-47D4-833D-DC8A82BF1FE2}">
  <a:tblStyle styleId="{0119AB94-4F1F-47D4-833D-DC8A82BF1FE2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IBMPlexSansMedium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IBMPlexSansMedium-italic.fntdata"/><Relationship Id="rId43" Type="http://schemas.openxmlformats.org/officeDocument/2006/relationships/font" Target="fonts/IBMPlexSansMedium-bold.fntdata"/><Relationship Id="rId46" Type="http://schemas.openxmlformats.org/officeDocument/2006/relationships/font" Target="fonts/IBMPlexSansSemiBold-regular.fntdata"/><Relationship Id="rId45" Type="http://schemas.openxmlformats.org/officeDocument/2006/relationships/font" Target="fonts/IBMPlexSans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BMPlexSansSemiBold-italic.fntdata"/><Relationship Id="rId47" Type="http://schemas.openxmlformats.org/officeDocument/2006/relationships/font" Target="fonts/IBMPlexSansSemiBold-bold.fntdata"/><Relationship Id="rId49" Type="http://schemas.openxmlformats.org/officeDocument/2006/relationships/font" Target="fonts/IBMPlexSansSemi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IBMPlexSans-bold.fntdata"/><Relationship Id="rId34" Type="http://schemas.openxmlformats.org/officeDocument/2006/relationships/font" Target="fonts/IBMPlexSans-regular.fntdata"/><Relationship Id="rId37" Type="http://schemas.openxmlformats.org/officeDocument/2006/relationships/font" Target="fonts/IBMPlexSans-boldItalic.fntdata"/><Relationship Id="rId36" Type="http://schemas.openxmlformats.org/officeDocument/2006/relationships/font" Target="fonts/IBMPlexSans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d5e2eb92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d5e2eb92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2190f415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2190f415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2190f415a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2190f415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2190f415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2190f415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2190f415a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2190f415a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2190f415a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2190f415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2190f41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2190f41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2190f415a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2190f415a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2190f415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2190f415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2190f415a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2190f415a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2190f415a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2190f415a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452ba42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452ba42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2190f415a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2190f415a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2190f415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2190f415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2190f415a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2190f415a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2190f41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2190f41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2190f415a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2190f415a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5dd7ef8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5dd7ef8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2190f415a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2190f415a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d5e2eb929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d5e2eb929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dc93cbcf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dc93cbcf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e55efe0d6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e55efe0d6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452ba429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452ba429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d6a6e07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d6a6e07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2190f415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2190f415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2190f415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2190f415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ythonworld.ru/moduli/modul-random.html" TargetMode="External"/><Relationship Id="rId4" Type="http://schemas.openxmlformats.org/officeDocument/2006/relationships/hyperlink" Target="https://webdevblog.ru/jupyter-notebook-dlya-nachinajushhih-uchebnik/" TargetMode="External"/><Relationship Id="rId9" Type="http://schemas.openxmlformats.org/officeDocument/2006/relationships/image" Target="../media/image29.png"/><Relationship Id="rId5" Type="http://schemas.openxmlformats.org/officeDocument/2006/relationships/hyperlink" Target="https://habr.com/ru/post/485318/" TargetMode="External"/><Relationship Id="rId6" Type="http://schemas.openxmlformats.org/officeDocument/2006/relationships/hyperlink" Target="https://webdevblog.ru/vvedenie-v-generatory-python/" TargetMode="External"/><Relationship Id="rId7" Type="http://schemas.openxmlformats.org/officeDocument/2006/relationships/hyperlink" Target="https://habr.com/ru/company/ruvds/blog/482464/" TargetMode="External"/><Relationship Id="rId8" Type="http://schemas.openxmlformats.org/officeDocument/2006/relationships/hyperlink" Target="https://dvmn.org/encyclopedia/qna/5/chto-takoe-list-comprehension-zachem-ono-kakie-esche-byvajut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c/machinelearrrning" TargetMode="External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u.wikipedia.org/wiki/%D0%9A%D0%BD%D0%BE%D0%BF%D0%BA%D0%B0_(%D1%82%D0%B5%D1%85%D0%BD%D0%B8%D0%BA%D0%B0)" TargetMode="External"/><Relationship Id="rId4" Type="http://schemas.openxmlformats.org/officeDocument/2006/relationships/hyperlink" Target="https://ru.wikipedia.org/wiki/%D0%9A%D0%BB%D0%B0%D0%B2%D0%B8%D1%88%D0%B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u.wikipedia.org/wiki/%D0%9A%D0%BD%D0%BE%D0%BF%D0%BA%D0%B0_(%D1%82%D0%B5%D1%85%D0%BD%D0%B8%D0%BA%D0%B0)" TargetMode="External"/><Relationship Id="rId4" Type="http://schemas.openxmlformats.org/officeDocument/2006/relationships/hyperlink" Target="https://ru.wikipedia.org/wiki/%D0%9A%D0%BB%D0%B0%D0%B2%D0%B8%D1%88%D0%B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Продолжение знакомства с jupyter notebook</a:t>
            </a:r>
            <a:endParaRPr/>
          </a:p>
        </p:txBody>
      </p:sp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7</a:t>
            </a:r>
            <a:endParaRPr sz="1000"/>
          </a:p>
        </p:txBody>
      </p:sp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600" y="1597238"/>
            <a:ext cx="1781244" cy="19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Markdown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6" name="Google Shape;276;p49"/>
          <p:cNvSpPr txBox="1"/>
          <p:nvPr/>
        </p:nvSpPr>
        <p:spPr>
          <a:xfrm>
            <a:off x="541776" y="1260000"/>
            <a:ext cx="38520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Markdown</a:t>
            </a: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облегчённый язык разметки, созданный с целью обозначения форматирования в простом тексте, с максимальным сохранением его читаемости человеком, и пригодный для машинного преобразования в языки для продвинутых публикаций. 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	Этот язык разметки нужен для того, чтобы создавать красиво оформленные тексты. Вам не нужно использовать Microsoft Word или подобные программы, чтобы создавать документы с жирным или курсивным начертанием, цитатами, ссылками и таблицами.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7" name="Google Shape;277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9"/>
          <p:cNvPicPr preferRelativeResize="0"/>
          <p:nvPr/>
        </p:nvPicPr>
        <p:blipFill rotWithShape="1">
          <a:blip r:embed="rId3">
            <a:alphaModFix/>
          </a:blip>
          <a:srcRect b="39412" l="17645" r="31177" t="0"/>
          <a:stretch/>
        </p:blipFill>
        <p:spPr>
          <a:xfrm>
            <a:off x="4857775" y="1380725"/>
            <a:ext cx="4043350" cy="24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50"/>
          <p:cNvGraphicFramePr/>
          <p:nvPr/>
        </p:nvGraphicFramePr>
        <p:xfrm>
          <a:off x="544562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{0119AB94-4F1F-47D4-833D-DC8A82BF1FE2}</a:tableStyleId>
              </a:tblPr>
              <a:tblGrid>
                <a:gridCol w="1440675"/>
                <a:gridCol w="17162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Действие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Сочетание клавиш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** или __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Выделение жирным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* или _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Выделение курсивом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Создание списка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&gt;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Создание цитаты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4" name="Google Shape;284;p50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Markdown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5" name="Google Shape;285;p5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0"/>
          <p:cNvSpPr txBox="1"/>
          <p:nvPr/>
        </p:nvSpPr>
        <p:spPr>
          <a:xfrm>
            <a:off x="540011" y="1080000"/>
            <a:ext cx="7845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Для оформления и выделения мы используем символы, которые должны располагаться перед и после фразы или слова, которое нужно оформить.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Словарь</a:t>
            </a:r>
            <a:endParaRPr/>
          </a:p>
        </p:txBody>
      </p:sp>
      <p:sp>
        <p:nvSpPr>
          <p:cNvPr id="292" name="Google Shape;292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Словарь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8" name="Google Shape;298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2"/>
          <p:cNvSpPr txBox="1"/>
          <p:nvPr/>
        </p:nvSpPr>
        <p:spPr>
          <a:xfrm>
            <a:off x="540011" y="1232400"/>
            <a:ext cx="7845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Словарь - неупорядоченная структура данных, которая позволяет хранить пары «ключ — значение».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00" name="Google Shape;300;p52"/>
          <p:cNvPicPr preferRelativeResize="0"/>
          <p:nvPr/>
        </p:nvPicPr>
        <p:blipFill rotWithShape="1">
          <a:blip r:embed="rId3">
            <a:alphaModFix/>
          </a:blip>
          <a:srcRect b="0" l="14842" r="0" t="0"/>
          <a:stretch/>
        </p:blipFill>
        <p:spPr>
          <a:xfrm>
            <a:off x="831025" y="2026413"/>
            <a:ext cx="475297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Словарь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6" name="Google Shape;306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3"/>
          <p:cNvSpPr txBox="1"/>
          <p:nvPr/>
        </p:nvSpPr>
        <p:spPr>
          <a:xfrm>
            <a:off x="540011" y="1232400"/>
            <a:ext cx="7845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Вложенный словарь – это словарь, содержащий другие словари.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08" name="Google Shape;3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25" y="1705350"/>
            <a:ext cx="4383716" cy="29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Модуль Random</a:t>
            </a:r>
            <a:endParaRPr/>
          </a:p>
        </p:txBody>
      </p:sp>
      <p:sp>
        <p:nvSpPr>
          <p:cNvPr id="314" name="Google Shape;314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Модуль random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0" name="Google Shape;320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5"/>
          <p:cNvSpPr txBox="1"/>
          <p:nvPr/>
        </p:nvSpPr>
        <p:spPr>
          <a:xfrm>
            <a:off x="540011" y="1232400"/>
            <a:ext cx="7845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Модуль random предоставляет функции для генерации случайных чисел или к примеру, для случайного выбора элементов последовательности.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При разработке программ довольно часто возникает необходимость получить некоторое случайно выбранное из множества значение, к примеру, чтобы только на этом объекте показать проведенную работу аналитика, а не чтобы выводить весь массив данных.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75" y="3101575"/>
            <a:ext cx="24955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775" y="3151575"/>
            <a:ext cx="3962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Аргументы функций</a:t>
            </a:r>
            <a:endParaRPr/>
          </a:p>
        </p:txBody>
      </p:sp>
      <p:sp>
        <p:nvSpPr>
          <p:cNvPr id="329" name="Google Shape;329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Аргументы функций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5" name="Google Shape;335;p57"/>
          <p:cNvSpPr txBox="1"/>
          <p:nvPr/>
        </p:nvSpPr>
        <p:spPr>
          <a:xfrm>
            <a:off x="541776" y="2131525"/>
            <a:ext cx="38520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Позиционный аргумент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это аргумент, передаваемый в функцию в определенной последовательности (на определенных позициях), без указания их имен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Именованный аргумент</a:t>
            </a: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это аргумент, передаваемые в функцию при помощи имени. 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6" name="Google Shape;336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7"/>
          <p:cNvPicPr preferRelativeResize="0"/>
          <p:nvPr/>
        </p:nvPicPr>
        <p:blipFill rotWithShape="1">
          <a:blip r:embed="rId3">
            <a:alphaModFix/>
          </a:blip>
          <a:srcRect b="51851" l="0" r="0" t="0"/>
          <a:stretch/>
        </p:blipFill>
        <p:spPr>
          <a:xfrm>
            <a:off x="5028675" y="720000"/>
            <a:ext cx="3528000" cy="1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675" y="3543057"/>
            <a:ext cx="3528000" cy="103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7"/>
          <p:cNvPicPr preferRelativeResize="0"/>
          <p:nvPr/>
        </p:nvPicPr>
        <p:blipFill rotWithShape="1">
          <a:blip r:embed="rId3">
            <a:alphaModFix/>
          </a:blip>
          <a:srcRect b="3610" l="0" r="0" t="48242"/>
          <a:stretch/>
        </p:blipFill>
        <p:spPr>
          <a:xfrm>
            <a:off x="5028675" y="2131525"/>
            <a:ext cx="3528000" cy="1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Аргументы функций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5" name="Google Shape;345;p58"/>
          <p:cNvSpPr txBox="1"/>
          <p:nvPr/>
        </p:nvSpPr>
        <p:spPr>
          <a:xfrm>
            <a:off x="491750" y="1440000"/>
            <a:ext cx="46662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*args </a:t>
            </a: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сокращение от «arguments» (аргументы).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6" name="Google Shape;346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00" y="2266225"/>
            <a:ext cx="5409054" cy="75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019" y="3141891"/>
            <a:ext cx="5511105" cy="143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и содержание урока</a:t>
            </a:r>
            <a:endParaRPr/>
          </a:p>
        </p:txBody>
      </p:sp>
      <p:sp>
        <p:nvSpPr>
          <p:cNvPr id="210" name="Google Shape;210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Аргументы функций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4" name="Google Shape;354;p59"/>
          <p:cNvSpPr txBox="1"/>
          <p:nvPr/>
        </p:nvSpPr>
        <p:spPr>
          <a:xfrm>
            <a:off x="491750" y="1440000"/>
            <a:ext cx="6773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**kwargs </a:t>
            </a: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сокращение от «keyword arguments» (именованные аргументы).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5" name="Google Shape;355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25" y="2200250"/>
            <a:ext cx="5605251" cy="24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Генераторы</a:t>
            </a:r>
            <a:endParaRPr/>
          </a:p>
        </p:txBody>
      </p:sp>
      <p:sp>
        <p:nvSpPr>
          <p:cNvPr id="362" name="Google Shape;362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Генератор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8" name="Google Shape;368;p61"/>
          <p:cNvSpPr txBox="1"/>
          <p:nvPr/>
        </p:nvSpPr>
        <p:spPr>
          <a:xfrm>
            <a:off x="491750" y="1440000"/>
            <a:ext cx="39021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Генератор </a:t>
            </a: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это объект, который сразу при создании не вычисляет значения всех своих элементов. 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Генератор хранит в памяти: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последний вычисленный элемент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правило перехода к следующему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условие, при котором выполнение прерывается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	Чтобы создать генератор, необходимо определить функцию, как обычно, но использовать </a:t>
            </a:r>
            <a:r>
              <a:rPr b="1"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yield</a:t>
            </a: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вместо </a:t>
            </a:r>
            <a:r>
              <a:rPr b="1"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return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360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500" y="1526575"/>
            <a:ext cx="2861825" cy="13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 урока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62"/>
          <p:cNvSpPr txBox="1"/>
          <p:nvPr>
            <p:ph idx="1" type="subTitle"/>
          </p:nvPr>
        </p:nvSpPr>
        <p:spPr>
          <a:xfrm>
            <a:off x="540000" y="1798050"/>
            <a:ext cx="46608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Узнали, как работать с jupyter notebook эффективней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Научились красиво и доступно оформлять jupyter notebook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Посмотрели на функционал модуля Random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Более детально изучили словари, функции в Python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Разобрались с генераторами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Познакомились с list, set, dict comprehensions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8" name="Google Shape;3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725" y="1667701"/>
            <a:ext cx="2532900" cy="1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следующем уроке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63"/>
          <p:cNvSpPr txBox="1"/>
          <p:nvPr>
            <p:ph idx="1" type="subTitle"/>
          </p:nvPr>
        </p:nvSpPr>
        <p:spPr>
          <a:xfrm>
            <a:off x="540000" y="179805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Подсчет статистик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Фильтрация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Сортировки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6" name="Google Shape;3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8325" y="1288279"/>
            <a:ext cx="2445526" cy="30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Полезные ссылки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2" name="Google Shape;392;p64"/>
          <p:cNvSpPr txBox="1"/>
          <p:nvPr>
            <p:ph idx="1" type="subTitle"/>
          </p:nvPr>
        </p:nvSpPr>
        <p:spPr>
          <a:xfrm>
            <a:off x="540000" y="1112250"/>
            <a:ext cx="4660800" cy="3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Модуль Random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https://pythonworld.ru/moduli/modul-random.html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Jupyter Notebook для начинающих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https://webdevblog.ru/jupyter-notebook-dlya-nachinajushhih-uchebnik/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Добавляем в Jupyter Notebook красоту и интерактивность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https://habr.com/ru/post/485318/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генераторы Python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https://webdevblog.ru/vvedenie-v-generatory-python/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*args и **kwargs в Python?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https://habr.com/ru/company/ruvds/blog/482464/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❤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list comprehension? Зачем оно? Какие ещё бывают?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https://dvmn.org/encyclopedia/qna/5/chto-takoe-list-comprehension-zachem-ono-kakie-esche-byvajut/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4" name="Google Shape;394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1225" y="1490900"/>
            <a:ext cx="2246350" cy="20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урок!</a:t>
            </a:r>
            <a:endParaRPr/>
          </a:p>
        </p:txBody>
      </p:sp>
      <p:sp>
        <p:nvSpPr>
          <p:cNvPr id="400" name="Google Shape;400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1" name="Google Shape;40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1813" y="3231362"/>
            <a:ext cx="1307299" cy="163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16" name="Google Shape;216;p42"/>
          <p:cNvSpPr txBox="1"/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Юлия Пономарева</a:t>
            </a:r>
            <a:endParaRPr sz="1800"/>
          </a:p>
        </p:txBody>
      </p:sp>
      <p:sp>
        <p:nvSpPr>
          <p:cNvPr id="217" name="Google Shape;217;p42"/>
          <p:cNvSpPr txBox="1"/>
          <p:nvPr>
            <p:ph idx="1" type="subTitle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Machine Learning Engineer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8" name="Google Shape;218;p42"/>
          <p:cNvSpPr txBox="1"/>
          <p:nvPr>
            <p:ph idx="2" type="subTitle"/>
          </p:nvPr>
        </p:nvSpPr>
        <p:spPr>
          <a:xfrm>
            <a:off x="3805200" y="1440000"/>
            <a:ext cx="4798800" cy="19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Дарую зрение машинам и повышаю выручку компаний</a:t>
            </a:r>
            <a:r>
              <a:rPr lang="ru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Система распознавания товаров и ценников по фотографии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Предсказание выгодной локации для торговой точки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💥"/>
            </a:pPr>
            <a:r>
              <a:rPr lang="ru" sz="1200">
                <a:solidFill>
                  <a:schemeClr val="dk1"/>
                </a:solidFill>
              </a:rPr>
              <a:t>Анализ факторов на выручку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💥"/>
            </a:pPr>
            <a:r>
              <a:rPr lang="ru" sz="1200">
                <a:solidFill>
                  <a:schemeClr val="dk1"/>
                </a:solidFill>
              </a:rPr>
              <a:t>Веду канал на youtube </a:t>
            </a:r>
            <a:r>
              <a:rPr lang="ru" sz="1200" u="sng">
                <a:solidFill>
                  <a:schemeClr val="hlink"/>
                </a:solidFill>
                <a:hlinkClick r:id="rId3"/>
              </a:rPr>
              <a:t>machine learrrning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9" name="Google Shape;219;p42"/>
          <p:cNvPicPr preferRelativeResize="0"/>
          <p:nvPr/>
        </p:nvPicPr>
        <p:blipFill rotWithShape="1">
          <a:blip r:embed="rId4">
            <a:alphaModFix/>
          </a:blip>
          <a:srcRect b="22319" l="0" r="0" t="15441"/>
          <a:stretch/>
        </p:blipFill>
        <p:spPr>
          <a:xfrm>
            <a:off x="363200" y="1214438"/>
            <a:ext cx="2870527" cy="271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25" name="Google Shape;225;p43"/>
          <p:cNvSpPr txBox="1"/>
          <p:nvPr>
            <p:ph idx="1" type="subTitle"/>
          </p:nvPr>
        </p:nvSpPr>
        <p:spPr>
          <a:xfrm>
            <a:off x="540000" y="1798050"/>
            <a:ext cx="38520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Эффективная работа в jupyter notebook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Модуль Random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Детали Dict и функций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Генераторы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list, set, dict comprehensions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" name="Google Shape;226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7" name="Google Shape;2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725" y="1667701"/>
            <a:ext cx="2532900" cy="1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Jupyter notebook</a:t>
            </a:r>
            <a:endParaRPr/>
          </a:p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Ячейки в jupyter notebook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9" name="Google Shape;239;p45"/>
          <p:cNvSpPr txBox="1"/>
          <p:nvPr/>
        </p:nvSpPr>
        <p:spPr>
          <a:xfrm>
            <a:off x="541776" y="1800000"/>
            <a:ext cx="3852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ноутбуках есть два вида ячеек: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0" name="Google Shape;240;p45"/>
          <p:cNvSpPr txBox="1"/>
          <p:nvPr/>
        </p:nvSpPr>
        <p:spPr>
          <a:xfrm>
            <a:off x="541775" y="2340000"/>
            <a:ext cx="3852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66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кодом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7800" lvl="0" marL="660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1010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текстом</a:t>
            </a:r>
            <a:endParaRPr sz="1200"/>
          </a:p>
        </p:txBody>
      </p:sp>
      <p:sp>
        <p:nvSpPr>
          <p:cNvPr id="241" name="Google Shape;241;p4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50837"/>
            <a:ext cx="4571999" cy="344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Ячейки в jupyter notebook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8" name="Google Shape;248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6"/>
          <p:cNvSpPr txBox="1"/>
          <p:nvPr/>
        </p:nvSpPr>
        <p:spPr>
          <a:xfrm>
            <a:off x="541776" y="1800000"/>
            <a:ext cx="3852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ноутбуках есть два режима:</a:t>
            </a:r>
            <a:endParaRPr sz="12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0" name="Google Shape;250;p46"/>
          <p:cNvSpPr txBox="1"/>
          <p:nvPr/>
        </p:nvSpPr>
        <p:spPr>
          <a:xfrm>
            <a:off x="541775" y="2340000"/>
            <a:ext cx="3852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66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режим редактирования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7800" lvl="0" marL="660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1010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режим ввода команд</a:t>
            </a:r>
            <a:endParaRPr sz="1200"/>
          </a:p>
        </p:txBody>
      </p:sp>
      <p:pic>
        <p:nvPicPr>
          <p:cNvPr id="251" name="Google Shape;2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775" y="2518625"/>
            <a:ext cx="5161237" cy="72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6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>
            <a:off x="3982775" y="1629975"/>
            <a:ext cx="51612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Google Shape;257;p47"/>
          <p:cNvGraphicFramePr/>
          <p:nvPr/>
        </p:nvGraphicFramePr>
        <p:xfrm>
          <a:off x="544562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{0119AB94-4F1F-47D4-833D-DC8A82BF1FE2}</a:tableStyleId>
              </a:tblPr>
              <a:tblGrid>
                <a:gridCol w="1440675"/>
                <a:gridCol w="17162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Действие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Сочетание клавиш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A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Выделить все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Home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Подняться на начало ячейки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End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Опуститься на конец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Left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Перемещаться на одно слово влево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Right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Перемещаться на одно слово вправо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8" name="Google Shape;258;p47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Сочетания клавиш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9" name="Google Shape;259;p4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7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Горячие сочетание клавиш (шорткат) — это нажатие</a:t>
            </a: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 кнопки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/</a:t>
            </a: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клавиши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(или сочетания клавиш) на клавиатуре, которому назначено некое действие — команды, исполняемые данной системой. 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aphicFrame>
        <p:nvGraphicFramePr>
          <p:cNvPr id="261" name="Google Shape;261;p47"/>
          <p:cNvGraphicFramePr/>
          <p:nvPr/>
        </p:nvGraphicFramePr>
        <p:xfrm>
          <a:off x="4919575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{0119AB94-4F1F-47D4-833D-DC8A82BF1FE2}</a:tableStyleId>
              </a:tblPr>
              <a:tblGrid>
                <a:gridCol w="1530350"/>
                <a:gridCol w="18230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Действие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Сочетание клавиш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Автодополнение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Shift</a:t>
                      </a: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+ Tab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Документация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Z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Отменить действие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/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Закомментировать или раскомментировать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Ctrl + D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Удалить целую строку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Google Shape;266;p48"/>
          <p:cNvGraphicFramePr/>
          <p:nvPr/>
        </p:nvGraphicFramePr>
        <p:xfrm>
          <a:off x="544562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{0119AB94-4F1F-47D4-833D-DC8A82BF1FE2}</a:tableStyleId>
              </a:tblPr>
              <a:tblGrid>
                <a:gridCol w="1440675"/>
                <a:gridCol w="17162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Действие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Сочетание клавиш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Создать новую ячейку сверху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Создать новую ячейку снизу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X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Вырезать ячейку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Скопировать ячейку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V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Вставить ячейку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p48"/>
          <p:cNvSpPr txBox="1"/>
          <p:nvPr/>
        </p:nvSpPr>
        <p:spPr>
          <a:xfrm>
            <a:off x="540000" y="720000"/>
            <a:ext cx="5947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Сочетания клавиш</a:t>
            </a:r>
            <a:endParaRPr sz="18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8"/>
          <p:cNvSpPr txBox="1"/>
          <p:nvPr/>
        </p:nvSpPr>
        <p:spPr>
          <a:xfrm>
            <a:off x="540011" y="1080000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Горячие сочетание клавиш (шорткат) — это нажатие</a:t>
            </a: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 кнопки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/</a:t>
            </a: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клавиши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(или сочетания клавиш) на клавиатуре, которому назначено некое действие — команды, исполняемые данной системой. </a:t>
            </a:r>
            <a:endParaRPr sz="12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aphicFrame>
        <p:nvGraphicFramePr>
          <p:cNvPr id="270" name="Google Shape;270;p48"/>
          <p:cNvGraphicFramePr/>
          <p:nvPr/>
        </p:nvGraphicFramePr>
        <p:xfrm>
          <a:off x="4919575" y="18000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{0119AB94-4F1F-47D4-833D-DC8A82BF1FE2}</a:tableStyleId>
              </a:tblPr>
              <a:tblGrid>
                <a:gridCol w="1530350"/>
                <a:gridCol w="18230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Действие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Сочетание клавиш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Найти и заменить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Перевести ячейку в код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Перевести ячейку в текст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Показать нумерацию строк</a:t>
                      </a:r>
                      <a:endParaRPr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</a:t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Показать сочетания клавиш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